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79"/>
  </p:notesMasterIdLst>
  <p:sldIdLst>
    <p:sldId id="256" r:id="rId4"/>
    <p:sldId id="265" r:id="rId5"/>
    <p:sldId id="307" r:id="rId6"/>
    <p:sldId id="303" r:id="rId7"/>
    <p:sldId id="276" r:id="rId8"/>
    <p:sldId id="305" r:id="rId9"/>
    <p:sldId id="301" r:id="rId10"/>
    <p:sldId id="304" r:id="rId11"/>
    <p:sldId id="312" r:id="rId12"/>
    <p:sldId id="313" r:id="rId13"/>
    <p:sldId id="314" r:id="rId14"/>
    <p:sldId id="322" r:id="rId15"/>
    <p:sldId id="324" r:id="rId16"/>
    <p:sldId id="325" r:id="rId17"/>
    <p:sldId id="315" r:id="rId18"/>
    <p:sldId id="389" r:id="rId19"/>
    <p:sldId id="316" r:id="rId20"/>
    <p:sldId id="388" r:id="rId21"/>
    <p:sldId id="320" r:id="rId22"/>
    <p:sldId id="321" r:id="rId23"/>
    <p:sldId id="386" r:id="rId24"/>
    <p:sldId id="387" r:id="rId25"/>
    <p:sldId id="317" r:id="rId26"/>
    <p:sldId id="323" r:id="rId27"/>
    <p:sldId id="302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79" r:id="rId63"/>
    <p:sldId id="383" r:id="rId64"/>
    <p:sldId id="382" r:id="rId65"/>
    <p:sldId id="368" r:id="rId66"/>
    <p:sldId id="378" r:id="rId67"/>
    <p:sldId id="385" r:id="rId68"/>
    <p:sldId id="373" r:id="rId69"/>
    <p:sldId id="374" r:id="rId70"/>
    <p:sldId id="381" r:id="rId71"/>
    <p:sldId id="376" r:id="rId72"/>
    <p:sldId id="370" r:id="rId73"/>
    <p:sldId id="384" r:id="rId74"/>
    <p:sldId id="371" r:id="rId75"/>
    <p:sldId id="372" r:id="rId76"/>
    <p:sldId id="369" r:id="rId77"/>
    <p:sldId id="375" r:id="rId7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393A1B-C3F0-51B5-E1AB-01D949D9361D}" v="1056" dt="2024-06-23T02:26:43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9" autoAdjust="0"/>
    <p:restoredTop sz="94660"/>
  </p:normalViewPr>
  <p:slideViewPr>
    <p:cSldViewPr>
      <p:cViewPr varScale="1">
        <p:scale>
          <a:sx n="120" d="100"/>
          <a:sy n="120" d="100"/>
        </p:scale>
        <p:origin x="114" y="1368"/>
      </p:cViewPr>
      <p:guideLst>
        <p:guide orient="horz" pos="1847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928" y="2859782"/>
            <a:ext cx="5220072" cy="1080120"/>
          </a:xfrm>
        </p:spPr>
        <p:txBody>
          <a:bodyPr/>
          <a:lstStyle/>
          <a:p>
            <a:pPr lvl="0"/>
            <a:r>
              <a:rPr lang="en-US" altLang="ko-KR" sz="2700" dirty="0">
                <a:ea typeface="맑은 고딕" pitchFamily="50" charset="-127"/>
              </a:rPr>
              <a:t>DB Term Project</a:t>
            </a:r>
          </a:p>
          <a:p>
            <a:pPr lvl="0"/>
            <a:r>
              <a:rPr lang="ko-KR" altLang="en-US" sz="2700" dirty="0">
                <a:ea typeface="맑은 고딕" pitchFamily="50" charset="-127"/>
              </a:rPr>
              <a:t>자동차 부품 재고 관리 시스템</a:t>
            </a:r>
            <a:endParaRPr lang="en-US" altLang="ko-KR" sz="2700" dirty="0">
              <a:ea typeface="맑은 고딕" pitchFamily="50" charset="-127"/>
            </a:endParaRPr>
          </a:p>
          <a:p>
            <a:pPr lvl="0"/>
            <a:endParaRPr lang="en-US" altLang="ko-KR" sz="2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928" y="3723878"/>
            <a:ext cx="5219924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err="1"/>
              <a:t>안의헌</a:t>
            </a:r>
            <a:r>
              <a:rPr lang="en-US" altLang="ko-KR" b="1" dirty="0"/>
              <a:t>(20204345) , </a:t>
            </a:r>
            <a:r>
              <a:rPr lang="ko-KR" altLang="en-US" b="1" dirty="0" err="1"/>
              <a:t>공병렬</a:t>
            </a:r>
            <a:r>
              <a:rPr lang="en-US" altLang="ko-KR" b="1" dirty="0"/>
              <a:t>(20204348)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엔티티와 속성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395535" y="1491630"/>
            <a:ext cx="4975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부품정보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부품번호가 유일 식별자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부품 종류를 외래키로 가지며 이는 엔진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하체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외장으로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나눠짐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부품번호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부품 제조사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부품종류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부품명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가격 정보를 저장함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 descr="텍스트, 폰트, 원, 도표이(가) 표시된 사진&#10;&#10;자동 생성된 설명">
            <a:extLst>
              <a:ext uri="{FF2B5EF4-FFF2-40B4-BE49-F238E27FC236}">
                <a16:creationId xmlns:a16="http://schemas.microsoft.com/office/drawing/2014/main" id="{40CD8448-9FF8-EDCD-02E4-DE93382B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92" y="1419622"/>
            <a:ext cx="3210373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5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엔티티와 속성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621776" y="1347614"/>
            <a:ext cx="5177767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부품사용차량정보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차종을 식별해 사용되는 부품을 구별함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차량 모델명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차량 제조사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정보를 저장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" name="그림 6" descr="텍스트, 폰트, 원, 도표이(가) 표시된 사진&#10;&#10;자동 생성된 설명">
            <a:extLst>
              <a:ext uri="{FF2B5EF4-FFF2-40B4-BE49-F238E27FC236}">
                <a16:creationId xmlns:a16="http://schemas.microsoft.com/office/drawing/2014/main" id="{1B8F3F8D-5947-C3AA-B31C-4BAC864AA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48" y="1659475"/>
            <a:ext cx="2664296" cy="202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6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엔티티와 속성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621776" y="1347614"/>
            <a:ext cx="5177767" cy="3110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고유 식별자로 가진다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ID,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전화번호를 저장함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차량을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 이상 보유해야만 회원이 될 수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한 회원은 하나의 계정을 가지지만 다수의 차량을 보유할 수 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6" name="그림 5" descr="텍스트, 폰트, 도표, 원이(가) 표시된 사진">
            <a:extLst>
              <a:ext uri="{FF2B5EF4-FFF2-40B4-BE49-F238E27FC236}">
                <a16:creationId xmlns:a16="http://schemas.microsoft.com/office/drawing/2014/main" id="{98F41155-99B1-C29A-532F-6F0ABF3D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08" y="1329133"/>
            <a:ext cx="2161256" cy="27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46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엔티티와 속성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395534" y="1491630"/>
            <a:ext cx="5327577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보유차량정보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차대번호가 기본키를 구성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차대번호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보유차량번호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보유차량모델명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보유차량 제조사 정보를 저장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 descr="텍스트, 폰트, 도표, 원이(가) 표시된 사진">
            <a:extLst>
              <a:ext uri="{FF2B5EF4-FFF2-40B4-BE49-F238E27FC236}">
                <a16:creationId xmlns:a16="http://schemas.microsoft.com/office/drawing/2014/main" id="{348EA66A-E7DD-87B9-791B-14D8F6659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60" y="1523393"/>
            <a:ext cx="2896609" cy="18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3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엔티티와 속성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395534" y="1491630"/>
            <a:ext cx="5327577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차량수리이력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기본키가 될 수 있는 값이 없어 차대번호가   외래키로 와서 기본키의 역할을 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차대번호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수리내역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수리일 정보 저장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" name="그림 8" descr="텍스트, 폰트, 도표, 원이(가) 표시된 사진&#10;&#10;자동 생성된 설명">
            <a:extLst>
              <a:ext uri="{FF2B5EF4-FFF2-40B4-BE49-F238E27FC236}">
                <a16:creationId xmlns:a16="http://schemas.microsoft.com/office/drawing/2014/main" id="{D909C43A-28BB-D39E-2C14-29FC5C9DC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67" y="1707654"/>
            <a:ext cx="2909807" cy="206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64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4180171" y="1844650"/>
            <a:ext cx="5965432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[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연결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한다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]</a:t>
            </a:r>
          </a:p>
          <a:p>
            <a:pPr marL="342900" indent="-342900">
              <a:buFont typeface="Calibri"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부품이 보유점의 정보와 연결되어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    정보를 보유하고 있음을 의미함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관련 엔티티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부품정보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&lt;-&gt;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부품보유점 정보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대응관계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-   1 : 1 &amp; 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부분집합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부분집합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5" name="그림 4" descr="텍스트, 도표, 폰트, 스케치이(가) 표시된 사진&#10;&#10;자동 생성된 설명">
            <a:extLst>
              <a:ext uri="{FF2B5EF4-FFF2-40B4-BE49-F238E27FC236}">
                <a16:creationId xmlns:a16="http://schemas.microsoft.com/office/drawing/2014/main" id="{AACACBF0-E42A-ED5E-68B7-D9E860A6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78" y="1015976"/>
            <a:ext cx="2827301" cy="405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4266436" y="1682905"/>
            <a:ext cx="4919479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[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저장하다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]</a:t>
            </a:r>
          </a:p>
          <a:p>
            <a:pPr marL="342900" indent="-342900">
              <a:buFont typeface="Calibri"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부품보유점이 부품보유점의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    세부내용을 저장함을 의미함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관련 엔티티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부품보유점 정보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&lt;-&gt;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부품보유점 구분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대응관계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-   1 : 1 &amp; 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부분집합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전체집합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6" name="그림 5" descr="텍스트, 도표, 폰트, 원이(가) 표시된 사진&#10;&#10;자동 생성된 설명">
            <a:extLst>
              <a:ext uri="{FF2B5EF4-FFF2-40B4-BE49-F238E27FC236}">
                <a16:creationId xmlns:a16="http://schemas.microsoft.com/office/drawing/2014/main" id="{AC20F972-BF81-6A9C-0622-7F16378D0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9" y="1101810"/>
            <a:ext cx="3940628" cy="34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49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184320" y="3392843"/>
            <a:ext cx="517776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구매한다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회원이 부품을 구매하는 것을 의미함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관련 엔티티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회원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&lt;-&gt;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 정보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대응 관계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-   M : N   &amp;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부분집합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부분집합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5" name="그림 4" descr="도표, 스케치, 그림이(가) 표시된 사진&#10;&#10;자동 생성된 설명">
            <a:extLst>
              <a:ext uri="{FF2B5EF4-FFF2-40B4-BE49-F238E27FC236}">
                <a16:creationId xmlns:a16="http://schemas.microsoft.com/office/drawing/2014/main" id="{2646C215-5B19-1022-11F9-EC1F3C92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02" y="706500"/>
            <a:ext cx="5466991" cy="29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86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184320" y="3392843"/>
            <a:ext cx="675208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[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구매이력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회원이 구매했던 부품들의 이력을 보유함을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의미함</a:t>
            </a: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관련 엔티티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회원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&lt;-&gt;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 정보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대응 관계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-   M : N   &amp;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부분집합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부분집합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6" name="그림 5" descr="도표, 그림, 텍스트, 스케치이(가) 표시된 사진&#10;&#10;자동 생성된 설명">
            <a:extLst>
              <a:ext uri="{FF2B5EF4-FFF2-40B4-BE49-F238E27FC236}">
                <a16:creationId xmlns:a16="http://schemas.microsoft.com/office/drawing/2014/main" id="{EDBC9B1F-65A3-830B-A6C2-E1747A72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751" y="610750"/>
            <a:ext cx="5306522" cy="307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95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122124" y="1599559"/>
            <a:ext cx="431664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[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연결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하다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차량에 따라 부품이 구분되는 것을 의미함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관련 엔티티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차량정보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&lt;-&gt;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부품사용차량정보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대응 관계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  1 : N   &amp;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부분집합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전체집합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5" name="그림 4" descr="텍스트, 도표, 폰트, 원이(가) 표시된 사진&#10;&#10;자동 생성된 설명">
            <a:extLst>
              <a:ext uri="{FF2B5EF4-FFF2-40B4-BE49-F238E27FC236}">
                <a16:creationId xmlns:a16="http://schemas.microsoft.com/office/drawing/2014/main" id="{60A65405-0F64-DF52-1774-2808EC87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425" y="1010811"/>
            <a:ext cx="4572000" cy="30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6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99592" y="1521505"/>
            <a:ext cx="864096" cy="1188088"/>
            <a:chOff x="2391994" y="1635646"/>
            <a:chExt cx="805454" cy="1584088"/>
          </a:xfrm>
        </p:grpSpPr>
        <p:sp>
          <p:nvSpPr>
            <p:cNvPr id="4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35696" y="1572510"/>
            <a:ext cx="2664296" cy="1270744"/>
            <a:chOff x="496119" y="2469560"/>
            <a:chExt cx="1752190" cy="1270744"/>
          </a:xfrm>
          <a:noFill/>
        </p:grpSpPr>
        <p:sp>
          <p:nvSpPr>
            <p:cNvPr id="9" name="TextBox 8"/>
            <p:cNvSpPr txBox="1"/>
            <p:nvPr/>
          </p:nvSpPr>
          <p:spPr>
            <a:xfrm>
              <a:off x="496119" y="2724641"/>
              <a:ext cx="175219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1.1 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개발주제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1.2 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개발 동기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1.3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자료 조사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1.4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핵심 요소 전제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6119" y="2469560"/>
              <a:ext cx="17521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accent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계획 수립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77080" y="1564253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868951" y="1521472"/>
            <a:ext cx="864096" cy="1188088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13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5055" y="1572477"/>
            <a:ext cx="2664296" cy="1270744"/>
            <a:chOff x="496119" y="2469560"/>
            <a:chExt cx="1752190" cy="1270744"/>
          </a:xfrm>
          <a:noFill/>
        </p:grpSpPr>
        <p:sp>
          <p:nvSpPr>
            <p:cNvPr id="16" name="TextBox 15"/>
            <p:cNvSpPr txBox="1"/>
            <p:nvPr/>
          </p:nvSpPr>
          <p:spPr>
            <a:xfrm>
              <a:off x="496119" y="2724641"/>
              <a:ext cx="175219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2.1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엔티티 </a:t>
              </a:r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&amp;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속성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2.2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관계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2.2 ERD</a:t>
              </a:r>
            </a:p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2.4 </a:t>
              </a:r>
              <a:r>
                <a:rPr lang="en-US" altLang="ko-KR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erWIN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119" y="2469560"/>
              <a:ext cx="17521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accent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개념적 설계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946439" y="156422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99592" y="3213682"/>
            <a:ext cx="864096" cy="1188088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20" name="Rectangle 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35696" y="3264687"/>
            <a:ext cx="2664296" cy="809079"/>
            <a:chOff x="496119" y="2469560"/>
            <a:chExt cx="1752190" cy="809079"/>
          </a:xfrm>
          <a:noFill/>
        </p:grpSpPr>
        <p:sp>
          <p:nvSpPr>
            <p:cNvPr id="23" name="TextBox 22"/>
            <p:cNvSpPr txBox="1"/>
            <p:nvPr/>
          </p:nvSpPr>
          <p:spPr>
            <a:xfrm>
              <a:off x="496119" y="2724641"/>
              <a:ext cx="1752190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3.1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테이블 목록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3.2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테이블 명세서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6119" y="2469560"/>
              <a:ext cx="17521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논리적 설계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77080" y="325643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68951" y="3213649"/>
            <a:ext cx="864096" cy="1188088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27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05055" y="3264654"/>
            <a:ext cx="2664296" cy="1039911"/>
            <a:chOff x="496119" y="2469560"/>
            <a:chExt cx="1752190" cy="1039911"/>
          </a:xfrm>
          <a:noFill/>
        </p:grpSpPr>
        <p:sp>
          <p:nvSpPr>
            <p:cNvPr id="30" name="TextBox 29"/>
            <p:cNvSpPr txBox="1"/>
            <p:nvPr/>
          </p:nvSpPr>
          <p:spPr>
            <a:xfrm>
              <a:off x="496119" y="2724641"/>
              <a:ext cx="1752190" cy="7848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4.1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테이블 생성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4.2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 입력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4.3 </a:t>
              </a:r>
              <a:r>
                <a:rPr lang="ko-KR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예제</a:t>
              </a:r>
              <a:endPara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6119" y="2469560"/>
              <a:ext cx="17521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accent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물리적 설계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46439" y="3256397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119622" y="1947919"/>
            <a:ext cx="531316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[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보유한다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회원이 차량을 보유하고 있는 것을 의미함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관련 엔티티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&lt;-&gt;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보유 차량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대응 관계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-   1 : N   &amp; 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부분집합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전체집합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5" name="그림 4" descr="텍스트, 도표, 폰트, 원이(가) 표시된 사진&#10;&#10;자동 생성된 설명">
            <a:extLst>
              <a:ext uri="{FF2B5EF4-FFF2-40B4-BE49-F238E27FC236}">
                <a16:creationId xmlns:a16="http://schemas.microsoft.com/office/drawing/2014/main" id="{EAEF185B-79AA-961A-D4E7-ECE32439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766" y="416441"/>
            <a:ext cx="3074273" cy="438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410763" y="3069353"/>
            <a:ext cx="689826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[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수리하였다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]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회원이 차량을 수리한 이력을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보유하고있음을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 의미함</a:t>
            </a:r>
            <a:endParaRPr lang="ko-KR" altLang="en-US" sz="2000" dirty="0" err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관련 엔티티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보유차량정보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&lt;-&gt;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차량수리이력</a:t>
            </a:r>
            <a:endParaRPr lang="ko-KR" altLang="en-US" sz="2000" dirty="0" err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대응 관계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-   1 : N   &amp; 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부분집합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전체집합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6" name="그림 5" descr="텍스트, 도표, 폰트, 원이(가) 표시된 사진&#10;&#10;자동 생성된 설명">
            <a:extLst>
              <a:ext uri="{FF2B5EF4-FFF2-40B4-BE49-F238E27FC236}">
                <a16:creationId xmlns:a16="http://schemas.microsoft.com/office/drawing/2014/main" id="{F19B4C92-099D-386D-1D8D-15AA0639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663" y="618628"/>
            <a:ext cx="6232584" cy="252558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AA7C077-B59A-BB0A-944F-7B60027A07B8}"/>
              </a:ext>
            </a:extLst>
          </p:cNvPr>
          <p:cNvCxnSpPr/>
          <p:nvPr/>
        </p:nvCxnSpPr>
        <p:spPr>
          <a:xfrm>
            <a:off x="5364088" y="1347614"/>
            <a:ext cx="288032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9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3667235" y="1743042"/>
            <a:ext cx="5474909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[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부품재고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]</a:t>
            </a:r>
          </a:p>
          <a:p>
            <a:pPr marL="342900" indent="-342900">
              <a:buFont typeface="Calibri"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부품재고의 정보를 부품정보와 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    부품보유점 정보의 관계로 저장함을 의미함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관련 엔티티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buFont typeface="Calibri"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보유정보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&lt;-&gt;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부품보유점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정보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대응 관계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-   M : N   &amp; 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부분집합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: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부분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Arial"/>
              </a:rPr>
              <a:t>집합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5" name="그림 4" descr="텍스트, 도표, 폰트, 스케치이(가) 표시된 사진&#10;&#10;자동 생성된 설명">
            <a:extLst>
              <a:ext uri="{FF2B5EF4-FFF2-40B4-BE49-F238E27FC236}">
                <a16:creationId xmlns:a16="http://schemas.microsoft.com/office/drawing/2014/main" id="{9D7AC30A-32EB-02FA-F17F-86519FBB9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2" y="1016192"/>
            <a:ext cx="3388167" cy="370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90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916832" y="-36546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924944" y="48351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ERD</a:t>
            </a:r>
          </a:p>
        </p:txBody>
      </p:sp>
      <p:pic>
        <p:nvPicPr>
          <p:cNvPr id="4" name="그림 3" descr="도표, 그림, 스케치, 텍스트이(가) 표시된 사진&#10;&#10;자동 생성된 설명">
            <a:extLst>
              <a:ext uri="{FF2B5EF4-FFF2-40B4-BE49-F238E27FC236}">
                <a16:creationId xmlns:a16="http://schemas.microsoft.com/office/drawing/2014/main" id="{9712B8FF-51D4-9901-118F-BD4460645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18" y="480923"/>
            <a:ext cx="6770976" cy="43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87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916832" y="-36546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924944" y="48351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erWIN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A73D6A78-6263-FFB5-2C94-7C7AAAC8A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72" y="630479"/>
            <a:ext cx="7127575" cy="437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48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목록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E2B5A0F-01C5-017D-E9A0-361536991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566926"/>
              </p:ext>
            </p:extLst>
          </p:nvPr>
        </p:nvGraphicFramePr>
        <p:xfrm>
          <a:off x="1151112" y="1018909"/>
          <a:ext cx="723731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64704">
                  <a:extLst>
                    <a:ext uri="{9D8B030D-6E8A-4147-A177-3AD203B41FA5}">
                      <a16:colId xmlns:a16="http://schemas.microsoft.com/office/drawing/2014/main" val="2603820117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1900720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6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회원들의 구매이력에 관한 정보를 관리하기 위한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8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회원의 정보를 수정 및 관리하기 위한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34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부품구매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구매 건에 대한 상세 정보를 관리하기 위한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보유차량정보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회원들의 보유차량에 관한 정보를 관리하기 위한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차량수리이력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회원들의 보유차량의 수리이력을 관리하기 위한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8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부품사용차량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차량의 적용 부품을 관리하기 위한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434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보유점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부품 보유점이 보유한 부품 정보를 관리하기 위한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24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 정보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부품의 정보를 관리하기 위한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816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 재고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보유점의 각 부품 재고를 관리하기 위한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00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보유점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부품 보유점의 정보를 관리하기 위한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346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64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4F9872-8DC2-21BA-DF85-BD895D3E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312124"/>
              </p:ext>
            </p:extLst>
          </p:nvPr>
        </p:nvGraphicFramePr>
        <p:xfrm>
          <a:off x="412890" y="1275606"/>
          <a:ext cx="8318220" cy="28632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8855">
                  <a:extLst>
                    <a:ext uri="{9D8B030D-6E8A-4147-A177-3AD203B41FA5}">
                      <a16:colId xmlns:a16="http://schemas.microsoft.com/office/drawing/2014/main" val="2326950658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287536759"/>
                    </a:ext>
                  </a:extLst>
                </a:gridCol>
                <a:gridCol w="1177671">
                  <a:extLst>
                    <a:ext uri="{9D8B030D-6E8A-4147-A177-3AD203B41FA5}">
                      <a16:colId xmlns:a16="http://schemas.microsoft.com/office/drawing/2014/main" val="2595179287"/>
                    </a:ext>
                  </a:extLst>
                </a:gridCol>
                <a:gridCol w="966089">
                  <a:extLst>
                    <a:ext uri="{9D8B030D-6E8A-4147-A177-3AD203B41FA5}">
                      <a16:colId xmlns:a16="http://schemas.microsoft.com/office/drawing/2014/main" val="15827464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9895877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270299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3917767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10533588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3323479665"/>
                    </a:ext>
                  </a:extLst>
                </a:gridCol>
              </a:tblGrid>
              <a:tr h="483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21413"/>
                  </a:ext>
                </a:extLst>
              </a:tr>
              <a:tr h="55579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271808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VARCHAR(30)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39027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378060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72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310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4F9872-8DC2-21BA-DF85-BD895D3E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86227"/>
              </p:ext>
            </p:extLst>
          </p:nvPr>
        </p:nvGraphicFramePr>
        <p:xfrm>
          <a:off x="250981" y="1240912"/>
          <a:ext cx="8641499" cy="3419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1255">
                  <a:extLst>
                    <a:ext uri="{9D8B030D-6E8A-4147-A177-3AD203B41FA5}">
                      <a16:colId xmlns:a16="http://schemas.microsoft.com/office/drawing/2014/main" val="2326950658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87536759"/>
                    </a:ext>
                  </a:extLst>
                </a:gridCol>
                <a:gridCol w="1177671">
                  <a:extLst>
                    <a:ext uri="{9D8B030D-6E8A-4147-A177-3AD203B41FA5}">
                      <a16:colId xmlns:a16="http://schemas.microsoft.com/office/drawing/2014/main" val="2595179287"/>
                    </a:ext>
                  </a:extLst>
                </a:gridCol>
                <a:gridCol w="679768">
                  <a:extLst>
                    <a:ext uri="{9D8B030D-6E8A-4147-A177-3AD203B41FA5}">
                      <a16:colId xmlns:a16="http://schemas.microsoft.com/office/drawing/2014/main" val="15827464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9895877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270299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3917767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10533588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3323479665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</a:p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21413"/>
                  </a:ext>
                </a:extLst>
              </a:tr>
              <a:tr h="55579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보유차량정보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271808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보유차량정보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39027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보유차량모델명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VARCHAR(30)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378060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보유차량제조사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VARCHAR(30)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724030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 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64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119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4F9872-8DC2-21BA-DF85-BD895D3E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78934"/>
              </p:ext>
            </p:extLst>
          </p:nvPr>
        </p:nvGraphicFramePr>
        <p:xfrm>
          <a:off x="467544" y="1203598"/>
          <a:ext cx="8282724" cy="2863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255">
                  <a:extLst>
                    <a:ext uri="{9D8B030D-6E8A-4147-A177-3AD203B41FA5}">
                      <a16:colId xmlns:a16="http://schemas.microsoft.com/office/drawing/2014/main" val="2326950658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287536759"/>
                    </a:ext>
                  </a:extLst>
                </a:gridCol>
                <a:gridCol w="1177671">
                  <a:extLst>
                    <a:ext uri="{9D8B030D-6E8A-4147-A177-3AD203B41FA5}">
                      <a16:colId xmlns:a16="http://schemas.microsoft.com/office/drawing/2014/main" val="2595179287"/>
                    </a:ext>
                  </a:extLst>
                </a:gridCol>
                <a:gridCol w="679768">
                  <a:extLst>
                    <a:ext uri="{9D8B030D-6E8A-4147-A177-3AD203B41FA5}">
                      <a16:colId xmlns:a16="http://schemas.microsoft.com/office/drawing/2014/main" val="15827464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9895877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2702993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13917767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10533588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3323479665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21413"/>
                  </a:ext>
                </a:extLst>
              </a:tr>
              <a:tr h="55579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차량수리이력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보유차량정보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271808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39027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수리일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378060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수리내역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VARCHAR(60)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72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803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4F9872-8DC2-21BA-DF85-BD895D3E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650840"/>
              </p:ext>
            </p:extLst>
          </p:nvPr>
        </p:nvGraphicFramePr>
        <p:xfrm>
          <a:off x="170589" y="1220646"/>
          <a:ext cx="8793899" cy="28632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2326950658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87536759"/>
                    </a:ext>
                  </a:extLst>
                </a:gridCol>
                <a:gridCol w="1177671">
                  <a:extLst>
                    <a:ext uri="{9D8B030D-6E8A-4147-A177-3AD203B41FA5}">
                      <a16:colId xmlns:a16="http://schemas.microsoft.com/office/drawing/2014/main" val="2595179287"/>
                    </a:ext>
                  </a:extLst>
                </a:gridCol>
                <a:gridCol w="679768">
                  <a:extLst>
                    <a:ext uri="{9D8B030D-6E8A-4147-A177-3AD203B41FA5}">
                      <a16:colId xmlns:a16="http://schemas.microsoft.com/office/drawing/2014/main" val="15827464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9895877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270299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3917767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10533588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3323479665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21413"/>
                  </a:ext>
                </a:extLst>
              </a:tr>
              <a:tr h="55579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부품보유점구분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271808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VARCHAR(30)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39027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보유점주소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VARCHAR(30)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378060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보유점전화번호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72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07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/>
              <a:t>01.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주제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A2A8EB-E510-7D41-F058-B4B14363C9A0}"/>
              </a:ext>
            </a:extLst>
          </p:cNvPr>
          <p:cNvSpPr txBox="1">
            <a:spLocks/>
          </p:cNvSpPr>
          <p:nvPr/>
        </p:nvSpPr>
        <p:spPr>
          <a:xfrm>
            <a:off x="395536" y="1419622"/>
            <a:ext cx="9144000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주제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자동차 부품 재고 관리 시스템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Vehicle Parts Management System 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4E6EFDD-F624-86B5-4FCF-F453F3BDE385}"/>
              </a:ext>
            </a:extLst>
          </p:cNvPr>
          <p:cNvSpPr txBox="1">
            <a:spLocks/>
          </p:cNvSpPr>
          <p:nvPr/>
        </p:nvSpPr>
        <p:spPr>
          <a:xfrm>
            <a:off x="323528" y="2764888"/>
            <a:ext cx="9144000" cy="93610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 부품 통계를 통한 결함에 대한 선제적 대응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 algn="l">
              <a:buFontTx/>
              <a:buChar char="-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재고의 효율적 관리를 통해 부품 생산량을 조절하여 당사의 이윤 실현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재고확인부터 배송까지 원스톱으로 고객 편의성 개선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631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4F9872-8DC2-21BA-DF85-BD895D3E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701616"/>
              </p:ext>
            </p:extLst>
          </p:nvPr>
        </p:nvGraphicFramePr>
        <p:xfrm>
          <a:off x="179512" y="1203598"/>
          <a:ext cx="8793899" cy="230747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2326950658"/>
                    </a:ext>
                  </a:extLst>
                </a:gridCol>
                <a:gridCol w="998855">
                  <a:extLst>
                    <a:ext uri="{9D8B030D-6E8A-4147-A177-3AD203B41FA5}">
                      <a16:colId xmlns:a16="http://schemas.microsoft.com/office/drawing/2014/main" val="287536759"/>
                    </a:ext>
                  </a:extLst>
                </a:gridCol>
                <a:gridCol w="1231646">
                  <a:extLst>
                    <a:ext uri="{9D8B030D-6E8A-4147-A177-3AD203B41FA5}">
                      <a16:colId xmlns:a16="http://schemas.microsoft.com/office/drawing/2014/main" val="2595179287"/>
                    </a:ext>
                  </a:extLst>
                </a:gridCol>
                <a:gridCol w="679768">
                  <a:extLst>
                    <a:ext uri="{9D8B030D-6E8A-4147-A177-3AD203B41FA5}">
                      <a16:colId xmlns:a16="http://schemas.microsoft.com/office/drawing/2014/main" val="15827464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9895877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2702993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13917767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10533588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3323479665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21413"/>
                  </a:ext>
                </a:extLst>
              </a:tr>
              <a:tr h="55579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부품보유점정보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보유점코드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271808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VARCHAR(20)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부품보유점구분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39027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VARCHAR(30)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부품보유점구분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3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627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4F9872-8DC2-21BA-DF85-BD895D3E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217809"/>
              </p:ext>
            </p:extLst>
          </p:nvPr>
        </p:nvGraphicFramePr>
        <p:xfrm>
          <a:off x="323528" y="1045154"/>
          <a:ext cx="8489874" cy="34190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855">
                  <a:extLst>
                    <a:ext uri="{9D8B030D-6E8A-4147-A177-3AD203B41FA5}">
                      <a16:colId xmlns:a16="http://schemas.microsoft.com/office/drawing/2014/main" val="2326950658"/>
                    </a:ext>
                  </a:extLst>
                </a:gridCol>
                <a:gridCol w="998855">
                  <a:extLst>
                    <a:ext uri="{9D8B030D-6E8A-4147-A177-3AD203B41FA5}">
                      <a16:colId xmlns:a16="http://schemas.microsoft.com/office/drawing/2014/main" val="287536759"/>
                    </a:ext>
                  </a:extLst>
                </a:gridCol>
                <a:gridCol w="1177671">
                  <a:extLst>
                    <a:ext uri="{9D8B030D-6E8A-4147-A177-3AD203B41FA5}">
                      <a16:colId xmlns:a16="http://schemas.microsoft.com/office/drawing/2014/main" val="2595179287"/>
                    </a:ext>
                  </a:extLst>
                </a:gridCol>
                <a:gridCol w="679768">
                  <a:extLst>
                    <a:ext uri="{9D8B030D-6E8A-4147-A177-3AD203B41FA5}">
                      <a16:colId xmlns:a16="http://schemas.microsoft.com/office/drawing/2014/main" val="15827464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9895877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2702993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1391776716"/>
                    </a:ext>
                  </a:extLst>
                </a:gridCol>
                <a:gridCol w="998855">
                  <a:extLst>
                    <a:ext uri="{9D8B030D-6E8A-4147-A177-3AD203B41FA5}">
                      <a16:colId xmlns:a16="http://schemas.microsoft.com/office/drawing/2014/main" val="10533588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3323479665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21413"/>
                  </a:ext>
                </a:extLst>
              </a:tr>
              <a:tr h="555798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271808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VARCHAR(30)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39027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VARCHAR(80)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378060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724030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보유점코드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부품보유점정보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보유점코드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64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456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4F9872-8DC2-21BA-DF85-BD895D3E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247765"/>
              </p:ext>
            </p:extLst>
          </p:nvPr>
        </p:nvGraphicFramePr>
        <p:xfrm>
          <a:off x="526182" y="1200380"/>
          <a:ext cx="8006258" cy="2307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855">
                  <a:extLst>
                    <a:ext uri="{9D8B030D-6E8A-4147-A177-3AD203B41FA5}">
                      <a16:colId xmlns:a16="http://schemas.microsoft.com/office/drawing/2014/main" val="2326950658"/>
                    </a:ext>
                  </a:extLst>
                </a:gridCol>
                <a:gridCol w="998855">
                  <a:extLst>
                    <a:ext uri="{9D8B030D-6E8A-4147-A177-3AD203B41FA5}">
                      <a16:colId xmlns:a16="http://schemas.microsoft.com/office/drawing/2014/main" val="287536759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595179287"/>
                    </a:ext>
                  </a:extLst>
                </a:gridCol>
                <a:gridCol w="679768">
                  <a:extLst>
                    <a:ext uri="{9D8B030D-6E8A-4147-A177-3AD203B41FA5}">
                      <a16:colId xmlns:a16="http://schemas.microsoft.com/office/drawing/2014/main" val="15827464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9895877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2702993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1391776716"/>
                    </a:ext>
                  </a:extLst>
                </a:gridCol>
                <a:gridCol w="998855">
                  <a:extLst>
                    <a:ext uri="{9D8B030D-6E8A-4147-A177-3AD203B41FA5}">
                      <a16:colId xmlns:a16="http://schemas.microsoft.com/office/drawing/2014/main" val="10533588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3323479665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21413"/>
                  </a:ext>
                </a:extLst>
              </a:tr>
              <a:tr h="55579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부품재고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271808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보유점코드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부품보유점정보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보유점코드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39027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부품재고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3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694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4F9872-8DC2-21BA-DF85-BD895D3E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69531"/>
              </p:ext>
            </p:extLst>
          </p:nvPr>
        </p:nvGraphicFramePr>
        <p:xfrm>
          <a:off x="539552" y="1220646"/>
          <a:ext cx="8085874" cy="28632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8855">
                  <a:extLst>
                    <a:ext uri="{9D8B030D-6E8A-4147-A177-3AD203B41FA5}">
                      <a16:colId xmlns:a16="http://schemas.microsoft.com/office/drawing/2014/main" val="232695065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87536759"/>
                    </a:ext>
                  </a:extLst>
                </a:gridCol>
                <a:gridCol w="1177671">
                  <a:extLst>
                    <a:ext uri="{9D8B030D-6E8A-4147-A177-3AD203B41FA5}">
                      <a16:colId xmlns:a16="http://schemas.microsoft.com/office/drawing/2014/main" val="2595179287"/>
                    </a:ext>
                  </a:extLst>
                </a:gridCol>
                <a:gridCol w="679768">
                  <a:extLst>
                    <a:ext uri="{9D8B030D-6E8A-4147-A177-3AD203B41FA5}">
                      <a16:colId xmlns:a16="http://schemas.microsoft.com/office/drawing/2014/main" val="15827464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9895877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270299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3917767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10533588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3323479665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21413"/>
                  </a:ext>
                </a:extLst>
              </a:tr>
              <a:tr h="55579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271808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부품번호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39027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378060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구매갯수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72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46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4F9872-8DC2-21BA-DF85-BD895D3E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979345"/>
              </p:ext>
            </p:extLst>
          </p:nvPr>
        </p:nvGraphicFramePr>
        <p:xfrm>
          <a:off x="170589" y="1203598"/>
          <a:ext cx="8793899" cy="28632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56055">
                  <a:extLst>
                    <a:ext uri="{9D8B030D-6E8A-4147-A177-3AD203B41FA5}">
                      <a16:colId xmlns:a16="http://schemas.microsoft.com/office/drawing/2014/main" val="2326950658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287536759"/>
                    </a:ext>
                  </a:extLst>
                </a:gridCol>
                <a:gridCol w="1177671">
                  <a:extLst>
                    <a:ext uri="{9D8B030D-6E8A-4147-A177-3AD203B41FA5}">
                      <a16:colId xmlns:a16="http://schemas.microsoft.com/office/drawing/2014/main" val="2595179287"/>
                    </a:ext>
                  </a:extLst>
                </a:gridCol>
                <a:gridCol w="679768">
                  <a:extLst>
                    <a:ext uri="{9D8B030D-6E8A-4147-A177-3AD203B41FA5}">
                      <a16:colId xmlns:a16="http://schemas.microsoft.com/office/drawing/2014/main" val="15827464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9895877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270299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3917767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10533588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3323479665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21413"/>
                  </a:ext>
                </a:extLst>
              </a:tr>
              <a:tr h="55579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부품사용차량정보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271808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차량모델번호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39027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VARCHAR(30)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378060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차량제조사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VARCHAR(30)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72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525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4F9872-8DC2-21BA-DF85-BD895D3E6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530412"/>
              </p:ext>
            </p:extLst>
          </p:nvPr>
        </p:nvGraphicFramePr>
        <p:xfrm>
          <a:off x="220897" y="1140114"/>
          <a:ext cx="8702205" cy="28632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855">
                  <a:extLst>
                    <a:ext uri="{9D8B030D-6E8A-4147-A177-3AD203B41FA5}">
                      <a16:colId xmlns:a16="http://schemas.microsoft.com/office/drawing/2014/main" val="2326950658"/>
                    </a:ext>
                  </a:extLst>
                </a:gridCol>
                <a:gridCol w="1456055">
                  <a:extLst>
                    <a:ext uri="{9D8B030D-6E8A-4147-A177-3AD203B41FA5}">
                      <a16:colId xmlns:a16="http://schemas.microsoft.com/office/drawing/2014/main" val="287536759"/>
                    </a:ext>
                  </a:extLst>
                </a:gridCol>
                <a:gridCol w="1238377">
                  <a:extLst>
                    <a:ext uri="{9D8B030D-6E8A-4147-A177-3AD203B41FA5}">
                      <a16:colId xmlns:a16="http://schemas.microsoft.com/office/drawing/2014/main" val="2595179287"/>
                    </a:ext>
                  </a:extLst>
                </a:gridCol>
                <a:gridCol w="679768">
                  <a:extLst>
                    <a:ext uri="{9D8B030D-6E8A-4147-A177-3AD203B41FA5}">
                      <a16:colId xmlns:a16="http://schemas.microsoft.com/office/drawing/2014/main" val="1582746445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98958772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352702993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3917767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1053358816"/>
                    </a:ext>
                  </a:extLst>
                </a:gridCol>
                <a:gridCol w="944105">
                  <a:extLst>
                    <a:ext uri="{9D8B030D-6E8A-4147-A177-3AD203B41FA5}">
                      <a16:colId xmlns:a16="http://schemas.microsoft.com/office/drawing/2014/main" val="3323479665"/>
                    </a:ext>
                  </a:extLst>
                </a:gridCol>
              </a:tblGrid>
              <a:tr h="555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21413"/>
                  </a:ext>
                </a:extLst>
              </a:tr>
              <a:tr h="55579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부품구매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271808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239027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부품구매개수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378060"/>
                  </a:ext>
                </a:extLst>
              </a:tr>
              <a:tr h="5557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부품배송수령여부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172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269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348880" y="843558"/>
            <a:ext cx="9144000" cy="288032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8736" y="1275606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테이블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4D327F-CE80-EC2D-EA89-390A91C45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85" y="4297981"/>
            <a:ext cx="4658375" cy="362001"/>
          </a:xfrm>
          <a:prstGeom prst="rect">
            <a:avLst/>
          </a:prstGeom>
        </p:spPr>
      </p:pic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7C0FD9A4-E14B-574D-1CDB-87A949924DA2}"/>
              </a:ext>
            </a:extLst>
          </p:cNvPr>
          <p:cNvSpPr/>
          <p:nvPr/>
        </p:nvSpPr>
        <p:spPr>
          <a:xfrm>
            <a:off x="5004048" y="3651870"/>
            <a:ext cx="576064" cy="376569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F1B9B-C472-D4CA-169C-B85F02ACF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82969"/>
            <a:ext cx="2686425" cy="314369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DCF1167-7411-7C53-B8F5-F2C6B765B1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"/>
          <a:stretch/>
        </p:blipFill>
        <p:spPr>
          <a:xfrm>
            <a:off x="3059832" y="803554"/>
            <a:ext cx="4464496" cy="26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1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348880" y="843558"/>
            <a:ext cx="9144000" cy="288032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8736" y="1275606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보유차량정보 테이블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7C0FD9A4-E14B-574D-1CDB-87A949924DA2}"/>
              </a:ext>
            </a:extLst>
          </p:cNvPr>
          <p:cNvSpPr/>
          <p:nvPr/>
        </p:nvSpPr>
        <p:spPr>
          <a:xfrm>
            <a:off x="5004048" y="3651870"/>
            <a:ext cx="576064" cy="376569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F1B9B-C472-D4CA-169C-B85F02AC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82969"/>
            <a:ext cx="2686425" cy="314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52E40D-C09B-2E47-713B-B2D3F9FA6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18" y="4443958"/>
            <a:ext cx="5096586" cy="39058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D490F4E-7AB8-2016-0EEA-D307B71E7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976" y="686780"/>
            <a:ext cx="6068272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05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348880" y="843558"/>
            <a:ext cx="9144000" cy="288032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8736" y="1275606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차량수리이력 테이블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7C0FD9A4-E14B-574D-1CDB-87A949924DA2}"/>
              </a:ext>
            </a:extLst>
          </p:cNvPr>
          <p:cNvSpPr/>
          <p:nvPr/>
        </p:nvSpPr>
        <p:spPr>
          <a:xfrm>
            <a:off x="5004048" y="3651870"/>
            <a:ext cx="576064" cy="376569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F1B9B-C472-D4CA-169C-B85F02AC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82969"/>
            <a:ext cx="2686425" cy="314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F01BB1-582A-557C-4D1F-570AC56CD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295741"/>
            <a:ext cx="3467584" cy="457264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79A3C1F-5FD9-64FE-0A52-A5892DA04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76" y="699542"/>
            <a:ext cx="645901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5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348880" y="843558"/>
            <a:ext cx="9144000" cy="288032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8736" y="1275606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부품보유점구분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테이블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7C0FD9A4-E14B-574D-1CDB-87A949924DA2}"/>
              </a:ext>
            </a:extLst>
          </p:cNvPr>
          <p:cNvSpPr/>
          <p:nvPr/>
        </p:nvSpPr>
        <p:spPr>
          <a:xfrm>
            <a:off x="5004048" y="3651870"/>
            <a:ext cx="576064" cy="376569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F1B9B-C472-D4CA-169C-B85F02AC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82969"/>
            <a:ext cx="2686425" cy="314369"/>
          </a:xfrm>
          <a:prstGeom prst="rect">
            <a:avLst/>
          </a:prstGeom>
        </p:spPr>
      </p:pic>
      <p:pic>
        <p:nvPicPr>
          <p:cNvPr id="8" name="그림 7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D7A3D98A-6732-42D6-DDD4-1CBA06FBC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670" y="4299942"/>
            <a:ext cx="3400900" cy="685896"/>
          </a:xfrm>
          <a:prstGeom prst="rect">
            <a:avLst/>
          </a:prstGeom>
        </p:spPr>
      </p:pic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A02FEBA-03C2-DA4F-AA64-B550A7DC9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87" y="732595"/>
            <a:ext cx="4525573" cy="26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9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/>
              <a:t>01.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주제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51EEA7-4736-7380-E55D-E95B21784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1113588"/>
            <a:ext cx="2826314" cy="28263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0C2C3E-2BD6-54A0-8648-0EE19C170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45" y="216024"/>
            <a:ext cx="4187957" cy="23557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635F3C-8D4D-9F75-1F4D-2B754C105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62" y="2518016"/>
            <a:ext cx="3089055" cy="262433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A2A8EB-E510-7D41-F058-B4B14363C9A0}"/>
              </a:ext>
            </a:extLst>
          </p:cNvPr>
          <p:cNvSpPr txBox="1">
            <a:spLocks/>
          </p:cNvSpPr>
          <p:nvPr/>
        </p:nvSpPr>
        <p:spPr>
          <a:xfrm>
            <a:off x="-1548680" y="42999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최대 분해된 부품 하나하나 구현하는 것 현실적 한계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소비자가 구매할만한 </a:t>
            </a:r>
            <a:r>
              <a:rPr lang="ko-KR" altLang="en-US" sz="15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어셈블리 부품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ko-KR" altLang="en-US" sz="15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소모품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위주로 구현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807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348880" y="843558"/>
            <a:ext cx="9144000" cy="288032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468560" y="1203598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부품보유점 정보 테이블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7C0FD9A4-E14B-574D-1CDB-87A949924DA2}"/>
              </a:ext>
            </a:extLst>
          </p:cNvPr>
          <p:cNvSpPr/>
          <p:nvPr/>
        </p:nvSpPr>
        <p:spPr>
          <a:xfrm>
            <a:off x="5004048" y="3651870"/>
            <a:ext cx="576064" cy="376569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F1B9B-C472-D4CA-169C-B85F02AC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82969"/>
            <a:ext cx="2686425" cy="314369"/>
          </a:xfrm>
          <a:prstGeom prst="rect">
            <a:avLst/>
          </a:prstGeom>
        </p:spPr>
      </p:pic>
      <p:pic>
        <p:nvPicPr>
          <p:cNvPr id="8" name="그림 7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D892194-9B71-DC3C-3999-15F827C41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78" y="4227934"/>
            <a:ext cx="2172003" cy="590632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F194738-0535-3273-AC1B-DC08CC63A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87" y="1188130"/>
            <a:ext cx="6697849" cy="23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14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348880" y="843558"/>
            <a:ext cx="9144000" cy="288032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8736" y="1275606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부품정보 테이블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7C0FD9A4-E14B-574D-1CDB-87A949924DA2}"/>
              </a:ext>
            </a:extLst>
          </p:cNvPr>
          <p:cNvSpPr/>
          <p:nvPr/>
        </p:nvSpPr>
        <p:spPr>
          <a:xfrm>
            <a:off x="5004048" y="3651870"/>
            <a:ext cx="576064" cy="376569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F1B9B-C472-D4CA-169C-B85F02AC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82969"/>
            <a:ext cx="2686425" cy="314369"/>
          </a:xfrm>
          <a:prstGeom prst="rect">
            <a:avLst/>
          </a:prstGeom>
        </p:spPr>
      </p:pic>
      <p:pic>
        <p:nvPicPr>
          <p:cNvPr id="8" name="그림 7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66342E23-1270-DCCC-47CC-BC2DA6751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14" y="4113340"/>
            <a:ext cx="3991532" cy="828791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3C10961-923A-D5E4-9A61-75FC41543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705716"/>
            <a:ext cx="6480720" cy="29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5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348880" y="843558"/>
            <a:ext cx="9144000" cy="288032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8736" y="1275606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부품재고 테이블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7C0FD9A4-E14B-574D-1CDB-87A949924DA2}"/>
              </a:ext>
            </a:extLst>
          </p:cNvPr>
          <p:cNvSpPr/>
          <p:nvPr/>
        </p:nvSpPr>
        <p:spPr>
          <a:xfrm>
            <a:off x="5004048" y="3651870"/>
            <a:ext cx="576064" cy="376569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F1B9B-C472-D4CA-169C-B85F02AC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82969"/>
            <a:ext cx="2686425" cy="314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D9B6C5-A1FB-2CD0-7C72-FA959D842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93216"/>
            <a:ext cx="2286319" cy="371527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80214FA-A2CF-CBBD-7B08-A1049A26D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48" y="1226859"/>
            <a:ext cx="718285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6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348880" y="843558"/>
            <a:ext cx="9144000" cy="288032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8736" y="1275606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구매이력 테이블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7C0FD9A4-E14B-574D-1CDB-87A949924DA2}"/>
              </a:ext>
            </a:extLst>
          </p:cNvPr>
          <p:cNvSpPr/>
          <p:nvPr/>
        </p:nvSpPr>
        <p:spPr>
          <a:xfrm>
            <a:off x="5004048" y="3651870"/>
            <a:ext cx="576064" cy="376569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F1B9B-C472-D4CA-169C-B85F02AC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82969"/>
            <a:ext cx="2686425" cy="314369"/>
          </a:xfrm>
          <a:prstGeom prst="rect">
            <a:avLst/>
          </a:prstGeom>
        </p:spPr>
      </p:pic>
      <p:pic>
        <p:nvPicPr>
          <p:cNvPr id="8" name="그림 7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6406FB65-0D0A-E9AB-A3ED-92296C386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299942"/>
            <a:ext cx="2457793" cy="476316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5E35375-357E-1896-5E38-9262EFDCC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44" y="771550"/>
            <a:ext cx="641262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54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348880" y="843558"/>
            <a:ext cx="9144000" cy="288032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8736" y="1275606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부품사용차량정보 테이블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7C0FD9A4-E14B-574D-1CDB-87A949924DA2}"/>
              </a:ext>
            </a:extLst>
          </p:cNvPr>
          <p:cNvSpPr/>
          <p:nvPr/>
        </p:nvSpPr>
        <p:spPr>
          <a:xfrm>
            <a:off x="5004048" y="3651870"/>
            <a:ext cx="576064" cy="376569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F1B9B-C472-D4CA-169C-B85F02AC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82969"/>
            <a:ext cx="2686425" cy="314369"/>
          </a:xfrm>
          <a:prstGeom prst="rect">
            <a:avLst/>
          </a:prstGeom>
        </p:spPr>
      </p:pic>
      <p:pic>
        <p:nvPicPr>
          <p:cNvPr id="8" name="그림 7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F17C9614-C2A3-24A3-EDCE-5261912C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67" y="4332612"/>
            <a:ext cx="3048425" cy="504895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6970CDA-852C-AA63-710C-F1B569C34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44" y="794127"/>
            <a:ext cx="6344535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348880" y="843558"/>
            <a:ext cx="9144000" cy="288032"/>
          </a:xfrm>
        </p:spPr>
        <p:txBody>
          <a:bodyPr/>
          <a:lstStyle/>
          <a:p>
            <a:pPr marL="342900" lvl="0" indent="-342900"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생성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8736" y="1275606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부품구매 테이블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7C0FD9A4-E14B-574D-1CDB-87A949924DA2}"/>
              </a:ext>
            </a:extLst>
          </p:cNvPr>
          <p:cNvSpPr/>
          <p:nvPr/>
        </p:nvSpPr>
        <p:spPr>
          <a:xfrm>
            <a:off x="5004048" y="3651870"/>
            <a:ext cx="576064" cy="376569"/>
          </a:xfrm>
          <a:prstGeom prst="flowChartMerg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F1B9B-C472-D4CA-169C-B85F02AC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682969"/>
            <a:ext cx="2686425" cy="314369"/>
          </a:xfrm>
          <a:prstGeom prst="rect">
            <a:avLst/>
          </a:prstGeom>
        </p:spPr>
      </p:pic>
      <p:pic>
        <p:nvPicPr>
          <p:cNvPr id="8" name="그림 7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FE7A782E-99A4-B236-743C-AA116DD33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46" y="4299942"/>
            <a:ext cx="3172268" cy="581106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0A87CF-9C7F-21E1-9119-796466CE6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31" y="935745"/>
            <a:ext cx="646837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73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612576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데이터 삽입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텍스트, 스크린샷, 문서이(가) 표시된 사진&#10;&#10;자동 생성된 설명">
            <a:extLst>
              <a:ext uri="{FF2B5EF4-FFF2-40B4-BE49-F238E27FC236}">
                <a16:creationId xmlns:a16="http://schemas.microsoft.com/office/drawing/2014/main" id="{E94C962E-F3E2-AFD1-5C8A-C6EF6BB34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31" y="809666"/>
            <a:ext cx="6092633" cy="4210356"/>
          </a:xfrm>
          <a:prstGeom prst="rect">
            <a:avLst/>
          </a:prstGeom>
        </p:spPr>
      </p:pic>
      <p:pic>
        <p:nvPicPr>
          <p:cNvPr id="12" name="그림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9941D67-3460-EC5A-8A6A-4DBD908B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99542"/>
            <a:ext cx="5468113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3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96552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보유차량 정보 데이터 삽입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, 문서이(가) 표시된 사진&#10;&#10;자동 생성된 설명">
            <a:extLst>
              <a:ext uri="{FF2B5EF4-FFF2-40B4-BE49-F238E27FC236}">
                <a16:creationId xmlns:a16="http://schemas.microsoft.com/office/drawing/2014/main" id="{3401CFF1-9278-4EFA-FDD6-72277FB39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827117"/>
            <a:ext cx="5616624" cy="4224195"/>
          </a:xfrm>
          <a:prstGeom prst="rect">
            <a:avLst/>
          </a:prstGeom>
        </p:spPr>
      </p:pic>
      <p:pic>
        <p:nvPicPr>
          <p:cNvPr id="7" name="그림 6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751D5F3-2F7C-B2AF-B1AF-21D27B3DA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699542"/>
            <a:ext cx="5760640" cy="39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7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96552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차량수리이력 데이터 삽입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, 문서이(가) 표시된 사진&#10;&#10;자동 생성된 설명">
            <a:extLst>
              <a:ext uri="{FF2B5EF4-FFF2-40B4-BE49-F238E27FC236}">
                <a16:creationId xmlns:a16="http://schemas.microsoft.com/office/drawing/2014/main" id="{AD19A956-9F5C-22F8-A7BA-3B2A8DD17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726218"/>
            <a:ext cx="5977354" cy="4417282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4951764-62EB-CDF4-4CE5-FA387CF03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41" y="699542"/>
            <a:ext cx="4392488" cy="42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4544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부품보유점구분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D6A1848-EB43-0B97-4E01-871769A34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48" y="1635646"/>
            <a:ext cx="7392432" cy="2146579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900BCCC-0EC4-8D61-C0D7-04E618020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1" y="1505738"/>
            <a:ext cx="8041789" cy="2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9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동기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916C41-E393-36D1-2F96-244E952CA233}"/>
              </a:ext>
            </a:extLst>
          </p:cNvPr>
          <p:cNvSpPr txBox="1"/>
          <p:nvPr/>
        </p:nvSpPr>
        <p:spPr>
          <a:xfrm>
            <a:off x="755576" y="1131590"/>
            <a:ext cx="7920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자동차 회사는 권장 소비자가를 공시하여 소비자의 피해를 막기 위해 대부분 부품의 가격을 조회할 수 있는 검색 기능을 갖고 있다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 프로그램을 사용하면 권장 소비자 가격은 조회할 수 있으나 바로 부품을 구매할 수는 없거나 심지어는 어느 부품 대리점이 이 부품을 가지고 있는지 재고 조회조차 되지 않는 곳이 대부분이다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그렇지만 정비 업체에서 사용하는 인트라넷에선 부품 조회부터 재고 확인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주문까지 원스톱으로 가능하다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일반 소비자의 권리 향상을 위하여 부품 조회부터 재고 조회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구매까지 한번에 할 수 있는 시스템을 구현하고자 한다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364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31912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부품보유점정보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99491B8-4D88-1F33-4991-91FEDE32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98" y="1704074"/>
            <a:ext cx="7038931" cy="216382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65CEFAF-9846-864F-1E24-D4B899820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57364"/>
            <a:ext cx="5760356" cy="22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0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4544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부품정보 데이터 삽입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8E28B7E-9800-E2CD-D585-E52E2E1A9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70" y="339502"/>
            <a:ext cx="4145662" cy="2944020"/>
          </a:xfrm>
          <a:prstGeom prst="rect">
            <a:avLst/>
          </a:prstGeom>
        </p:spPr>
      </p:pic>
      <p:pic>
        <p:nvPicPr>
          <p:cNvPr id="10" name="그림 9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0A529709-5E6E-753F-AFAE-6D15AFC7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84272"/>
            <a:ext cx="1982022" cy="8197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596D14-974B-C529-8937-1537506D3698}"/>
              </a:ext>
            </a:extLst>
          </p:cNvPr>
          <p:cNvSpPr/>
          <p:nvPr/>
        </p:nvSpPr>
        <p:spPr>
          <a:xfrm>
            <a:off x="4572000" y="3427538"/>
            <a:ext cx="1799184" cy="5123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102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4544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부품정보 데이터 삽입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8E28B7E-9800-E2CD-D585-E52E2E1A9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70" y="339502"/>
            <a:ext cx="4145662" cy="2944020"/>
          </a:xfrm>
          <a:prstGeom prst="rect">
            <a:avLst/>
          </a:prstGeom>
        </p:spPr>
      </p:pic>
      <p:pic>
        <p:nvPicPr>
          <p:cNvPr id="10" name="그림 9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0A529709-5E6E-753F-AFAE-6D15AFC7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84272"/>
            <a:ext cx="1982022" cy="8197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596D14-974B-C529-8937-1537506D3698}"/>
              </a:ext>
            </a:extLst>
          </p:cNvPr>
          <p:cNvSpPr/>
          <p:nvPr/>
        </p:nvSpPr>
        <p:spPr>
          <a:xfrm>
            <a:off x="4572000" y="3427538"/>
            <a:ext cx="1799184" cy="5123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스크린샷, 번호, 메뉴이(가) 표시된 사진&#10;&#10;자동 생성된 설명">
            <a:extLst>
              <a:ext uri="{FF2B5EF4-FFF2-40B4-BE49-F238E27FC236}">
                <a16:creationId xmlns:a16="http://schemas.microsoft.com/office/drawing/2014/main" id="{2A522F88-4FD3-C3BE-755A-AD52FBCCE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168" y="87119"/>
            <a:ext cx="4896533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2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4544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부품정보 데이터 삽입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596D14-974B-C529-8937-1537506D3698}"/>
              </a:ext>
            </a:extLst>
          </p:cNvPr>
          <p:cNvSpPr/>
          <p:nvPr/>
        </p:nvSpPr>
        <p:spPr>
          <a:xfrm>
            <a:off x="4572000" y="3427538"/>
            <a:ext cx="1799184" cy="5123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CE22709C-208F-E655-17D5-E8C340345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6917"/>
            <a:ext cx="3528392" cy="3158090"/>
          </a:xfrm>
          <a:prstGeom prst="rect">
            <a:avLst/>
          </a:prstGeom>
        </p:spPr>
      </p:pic>
      <p:pic>
        <p:nvPicPr>
          <p:cNvPr id="8" name="그림 7" descr="텍스트, 스크린샷, 메뉴, 번호이(가) 표시된 사진&#10;&#10;자동 생성된 설명">
            <a:extLst>
              <a:ext uri="{FF2B5EF4-FFF2-40B4-BE49-F238E27FC236}">
                <a16:creationId xmlns:a16="http://schemas.microsoft.com/office/drawing/2014/main" id="{4FAA993E-8A2C-8D22-5A45-132BE7369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96"/>
          <a:stretch/>
        </p:blipFill>
        <p:spPr>
          <a:xfrm>
            <a:off x="3957359" y="4041429"/>
            <a:ext cx="3278937" cy="11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48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4544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부품정보 데이터 삽입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596D14-974B-C529-8937-1537506D3698}"/>
              </a:ext>
            </a:extLst>
          </p:cNvPr>
          <p:cNvSpPr/>
          <p:nvPr/>
        </p:nvSpPr>
        <p:spPr>
          <a:xfrm>
            <a:off x="4572000" y="3571554"/>
            <a:ext cx="1799184" cy="5123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3C75F15-FCB5-E4BA-962F-D1D7DAB9DB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23478"/>
            <a:ext cx="2952328" cy="3264831"/>
          </a:xfrm>
          <a:prstGeom prst="rect">
            <a:avLst/>
          </a:prstGeom>
        </p:spPr>
      </p:pic>
      <p:pic>
        <p:nvPicPr>
          <p:cNvPr id="8" name="그림 7" descr="텍스트, 메뉴, 스크린샷, 번호이(가) 표시된 사진&#10;&#10;자동 생성된 설명">
            <a:extLst>
              <a:ext uri="{FF2B5EF4-FFF2-40B4-BE49-F238E27FC236}">
                <a16:creationId xmlns:a16="http://schemas.microsoft.com/office/drawing/2014/main" id="{33A53EB1-D7F2-8374-F2E1-A96B679B5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48" y="0"/>
            <a:ext cx="40873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4544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부품정보 데이터 삽입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596D14-974B-C529-8937-1537506D3698}"/>
              </a:ext>
            </a:extLst>
          </p:cNvPr>
          <p:cNvSpPr/>
          <p:nvPr/>
        </p:nvSpPr>
        <p:spPr>
          <a:xfrm>
            <a:off x="4572000" y="3427538"/>
            <a:ext cx="1799184" cy="5123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문서, 스크린샷, 폰트이(가) 표시된 사진&#10;&#10;자동 생성된 설명">
            <a:extLst>
              <a:ext uri="{FF2B5EF4-FFF2-40B4-BE49-F238E27FC236}">
                <a16:creationId xmlns:a16="http://schemas.microsoft.com/office/drawing/2014/main" id="{34E853A9-F690-18C5-1BF2-34DB561153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0"/>
            <a:ext cx="2815680" cy="3237626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47AE783-9C84-F971-1140-550B179B3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4" y="14554"/>
            <a:ext cx="42124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612576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부품재고 데이터 삽입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E3EBD61-86D3-AC5A-7F76-FE0C7EA6F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73" y="699542"/>
            <a:ext cx="3256371" cy="4272247"/>
          </a:xfrm>
          <a:prstGeom prst="rect">
            <a:avLst/>
          </a:prstGeom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4A8F632-A46B-E7EA-AC47-6497D007B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973267"/>
            <a:ext cx="2057687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79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612576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구매이력 데이터 삽입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EADC032-79CF-94F1-13D5-4A56406DE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40" y="627534"/>
            <a:ext cx="5201376" cy="2819794"/>
          </a:xfrm>
          <a:prstGeom prst="rect">
            <a:avLst/>
          </a:prstGeom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A0AD427-3D8B-29B9-E3FE-E59A81592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859782"/>
            <a:ext cx="2505425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6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612576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부품구매 데이터 삽입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97978E2-FCFD-95A3-D0DA-BE2358A41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275606"/>
            <a:ext cx="5201376" cy="2715004"/>
          </a:xfrm>
          <a:prstGeom prst="rect">
            <a:avLst/>
          </a:prstGeom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1EC954D-2004-78F2-3555-E8E8880F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787774"/>
            <a:ext cx="310558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0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852936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삽입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-324544" y="987574"/>
            <a:ext cx="310371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부품정보 데이터 삽입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222B4F5-095C-AD63-5805-6022706E2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0"/>
          <a:stretch/>
        </p:blipFill>
        <p:spPr>
          <a:xfrm>
            <a:off x="3563888" y="192881"/>
            <a:ext cx="4752528" cy="41070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1E8505-8D9D-E526-B8C2-DB916AD25B15}"/>
              </a:ext>
            </a:extLst>
          </p:cNvPr>
          <p:cNvSpPr/>
          <p:nvPr/>
        </p:nvSpPr>
        <p:spPr>
          <a:xfrm>
            <a:off x="4860032" y="4515966"/>
            <a:ext cx="1800200" cy="50405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</p:txBody>
      </p:sp>
      <p:pic>
        <p:nvPicPr>
          <p:cNvPr id="10" name="그림 9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009C3151-F975-9D9D-2DFC-68D9FBA21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44" y="0"/>
            <a:ext cx="28318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76824B-9F29-8061-00F4-1276782F6B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269"/>
            <a:ext cx="2263180" cy="113159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모범사례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4729CF-25D9-98DB-77B7-A7F3AD193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95062"/>
            <a:ext cx="7879804" cy="41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454804" y="1126143"/>
            <a:ext cx="7789604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거래처와 거래를 중단하기로 하였다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보유점코드를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가진 부품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보유점정보를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삭제하라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04BB89B-1EF2-1CD4-B694-5C9EAC14A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894141"/>
            <a:ext cx="3175193" cy="7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82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454804" y="1126143"/>
            <a:ext cx="7789604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회사가 파산하였다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데이터베이스를 삭제하라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108B91-F105-4154-A4D4-6EE433EF7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923678"/>
            <a:ext cx="4016445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7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454804" y="1126143"/>
            <a:ext cx="7789604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생일을 기념해 할인쿠폰을 증정하려고 한다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 정보가 필요하기때문에 테이블에 생년월일 정보를 추가하라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3CF56050-635E-83D1-9265-196F09318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876060"/>
            <a:ext cx="2667372" cy="619211"/>
          </a:xfrm>
          <a:prstGeom prst="rect">
            <a:avLst/>
          </a:prstGeom>
        </p:spPr>
      </p:pic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AC1E994D-81D1-E3B1-BEDF-B3CCB2E07953}"/>
              </a:ext>
            </a:extLst>
          </p:cNvPr>
          <p:cNvSpPr/>
          <p:nvPr/>
        </p:nvSpPr>
        <p:spPr>
          <a:xfrm rot="10800000" flipH="1">
            <a:off x="3419872" y="2957156"/>
            <a:ext cx="1008112" cy="961114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7084396-4A8B-DE6E-5C06-4E39360AC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97" y="2495271"/>
            <a:ext cx="4104456" cy="26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69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683568" y="1131590"/>
            <a:ext cx="4392488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 회원이 소유한 차량의 정보를 조회하라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9A42391B-4451-BC1D-F2C9-085E31F9E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600064"/>
            <a:ext cx="3296110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0E2D28-BD6A-4DC1-FB88-6A3F3F17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003798"/>
            <a:ext cx="2429214" cy="295316"/>
          </a:xfrm>
          <a:prstGeom prst="rect">
            <a:avLst/>
          </a:prstGeom>
        </p:spPr>
      </p:pic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9B519CC-9ABB-7106-2BE7-83A1AA731DD4}"/>
              </a:ext>
            </a:extLst>
          </p:cNvPr>
          <p:cNvSpPr/>
          <p:nvPr/>
        </p:nvSpPr>
        <p:spPr>
          <a:xfrm rot="5400000">
            <a:off x="6506687" y="1596606"/>
            <a:ext cx="1008112" cy="1086192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19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156962" y="1110241"/>
            <a:ext cx="6925507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부품번호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225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가격을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60000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갱신하라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AB4AAD3-66C8-FDA7-666D-457B91A5B20C}"/>
              </a:ext>
            </a:extLst>
          </p:cNvPr>
          <p:cNvSpPr/>
          <p:nvPr/>
        </p:nvSpPr>
        <p:spPr>
          <a:xfrm rot="10800000" flipH="1">
            <a:off x="2427101" y="3113757"/>
            <a:ext cx="1008112" cy="961114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2EDE4DC-4131-C8CE-4CD2-442A03769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03807"/>
            <a:ext cx="2857899" cy="1609950"/>
          </a:xfrm>
          <a:prstGeom prst="rect">
            <a:avLst/>
          </a:prstGeom>
        </p:spPr>
      </p:pic>
      <p:pic>
        <p:nvPicPr>
          <p:cNvPr id="9" name="그림 8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74B0F7E3-C5DE-F06B-060F-180A7F56A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513563"/>
            <a:ext cx="2324424" cy="800212"/>
          </a:xfrm>
          <a:prstGeom prst="rect">
            <a:avLst/>
          </a:prstGeom>
        </p:spPr>
      </p:pic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7AE2A07C-F347-6391-F786-678955EF0F37}"/>
              </a:ext>
            </a:extLst>
          </p:cNvPr>
          <p:cNvSpPr/>
          <p:nvPr/>
        </p:nvSpPr>
        <p:spPr>
          <a:xfrm rot="5400000" flipH="1">
            <a:off x="6334623" y="3076060"/>
            <a:ext cx="1008112" cy="961114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E0C7365-A966-A6C1-2B66-600FE36E3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317998"/>
            <a:ext cx="2067213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24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454804" y="1126143"/>
            <a:ext cx="7789604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구매이력에 포함된 모든 정보를 표출하라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BE5AE617-95C1-CB71-9AAE-D8722B09B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558191"/>
            <a:ext cx="1381318" cy="647790"/>
          </a:xfrm>
          <a:prstGeom prst="rect">
            <a:avLst/>
          </a:prstGeom>
        </p:spPr>
      </p:pic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04026DCB-0148-BD12-A42A-120475FC0479}"/>
              </a:ext>
            </a:extLst>
          </p:cNvPr>
          <p:cNvSpPr/>
          <p:nvPr/>
        </p:nvSpPr>
        <p:spPr>
          <a:xfrm rot="10800000" flipH="1">
            <a:off x="3966515" y="2643758"/>
            <a:ext cx="1008112" cy="961114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5C0BFED-6F37-745D-5E27-3D9DD1A67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218750"/>
            <a:ext cx="2476846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72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683568" y="1131590"/>
            <a:ext cx="7056784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수리이력 테이블의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값중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수리일이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수리점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입고일을 말하는 것인지 출고일을 말하는 것인지 헷갈린다는 민원이 접수되었다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수리일 칼럼을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출고일로 바꿔서 가장 최근에 수리된 차량 정보를 조회하라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2A438FE2-5C67-B528-C3D1-BC3E53EA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87186"/>
            <a:ext cx="4356889" cy="1172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D83F5A-F120-6471-86B1-08067B16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521163"/>
            <a:ext cx="3382440" cy="405430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9A62B52D-C1E5-E422-D721-9E476D1A1FAF}"/>
              </a:ext>
            </a:extLst>
          </p:cNvPr>
          <p:cNvSpPr/>
          <p:nvPr/>
        </p:nvSpPr>
        <p:spPr>
          <a:xfrm rot="10800000" flipH="1">
            <a:off x="3779913" y="3243321"/>
            <a:ext cx="1008112" cy="961114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946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431032" y="1203598"/>
            <a:ext cx="7056784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 자동차회사에 납품하는 부품회사들을 파악하려고 한다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l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부품사들을 표출하라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03FB3351-0630-5D01-012D-B921CA9AD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60" y="2403639"/>
            <a:ext cx="2648320" cy="600159"/>
          </a:xfrm>
          <a:prstGeom prst="rect">
            <a:avLst/>
          </a:prstGeom>
        </p:spPr>
      </p:pic>
      <p:pic>
        <p:nvPicPr>
          <p:cNvPr id="7" name="그림 6" descr="라인, 스크린샷이(가) 표시된 사진&#10;&#10;자동 생성된 설명">
            <a:extLst>
              <a:ext uri="{FF2B5EF4-FFF2-40B4-BE49-F238E27FC236}">
                <a16:creationId xmlns:a16="http://schemas.microsoft.com/office/drawing/2014/main" id="{3CAA45A7-BF56-622D-A17F-FAFD551AB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0"/>
            <a:ext cx="1371352" cy="51435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5504449-0BEC-EDBB-2860-C86D1516137E}"/>
              </a:ext>
            </a:extLst>
          </p:cNvPr>
          <p:cNvSpPr/>
          <p:nvPr/>
        </p:nvSpPr>
        <p:spPr>
          <a:xfrm>
            <a:off x="5652120" y="2403639"/>
            <a:ext cx="864096" cy="45614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97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454804" y="1126143"/>
            <a:ext cx="6925507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 대리점의 주소가 서울이거나 부산인 경우 주소와 대리점의 이름을 표출해라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AB4AAD3-66C8-FDA7-666D-457B91A5B20C}"/>
              </a:ext>
            </a:extLst>
          </p:cNvPr>
          <p:cNvSpPr/>
          <p:nvPr/>
        </p:nvSpPr>
        <p:spPr>
          <a:xfrm rot="10800000" flipH="1">
            <a:off x="4067944" y="3219291"/>
            <a:ext cx="1008112" cy="961114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491D0970-D6C5-5D90-BAB1-A7D108E32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731218"/>
            <a:ext cx="5744377" cy="819264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F95867C-1E8F-3CB7-9693-CF769B2B0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513563"/>
            <a:ext cx="3724795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103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454804" y="1126143"/>
            <a:ext cx="6925507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회원이 올해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이전까지 구매한 건들의 고객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부품번호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구매일 출력하라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E2868D53-2B92-F1A3-CD33-785DD653A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28" y="1840776"/>
            <a:ext cx="5334744" cy="924054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C2D7686-BCD7-DB36-95D9-6E4E13955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435846"/>
            <a:ext cx="1876687" cy="990738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EAB4AAD3-66C8-FDA7-666D-457B91A5B20C}"/>
              </a:ext>
            </a:extLst>
          </p:cNvPr>
          <p:cNvSpPr/>
          <p:nvPr/>
        </p:nvSpPr>
        <p:spPr>
          <a:xfrm rot="10800000" flipH="1">
            <a:off x="4067944" y="3219291"/>
            <a:ext cx="1008112" cy="961114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36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060848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수립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자료조사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86782D-48A4-EDD5-9343-D5529540E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442"/>
            <a:ext cx="2369840" cy="15789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B46156-5604-5DF7-3A10-FCB447E03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820525"/>
            <a:ext cx="6386967" cy="42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60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179512" y="1263101"/>
            <a:ext cx="8064896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현대모비스 직원이 센서류의 자사 생산품을 조사하려고 한다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센서류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부품의 생산회사가 현대모비스인 경우를 표출하라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5B5744B1-321C-85FB-1F42-F4C4A71D9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81" y="1654317"/>
            <a:ext cx="4077267" cy="1486107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F763E39-4C47-B2CD-AE37-60933B2E0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435846"/>
            <a:ext cx="5601482" cy="1486107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FCAC8A0C-8BC3-10DA-9A24-4E3B0FF9D047}"/>
              </a:ext>
            </a:extLst>
          </p:cNvPr>
          <p:cNvSpPr/>
          <p:nvPr/>
        </p:nvSpPr>
        <p:spPr>
          <a:xfrm rot="5400000">
            <a:off x="6804248" y="2114692"/>
            <a:ext cx="1008112" cy="961114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34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431032" y="1203598"/>
            <a:ext cx="7056784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납품사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부품 가격을 분석하려고 한다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부품 제조사별 평균 가격이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100000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넘는 부품 제조사를 나열하라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5504449-0BEC-EDBB-2860-C86D1516137E}"/>
              </a:ext>
            </a:extLst>
          </p:cNvPr>
          <p:cNvSpPr/>
          <p:nvPr/>
        </p:nvSpPr>
        <p:spPr>
          <a:xfrm>
            <a:off x="5292080" y="2330184"/>
            <a:ext cx="864096" cy="45614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D6A9C8B-DB1D-49B9-C9F1-920E8CE54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8" y="1749078"/>
            <a:ext cx="3829584" cy="1162212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4C883F7-EF15-489D-6BE9-6F28AC417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52" y="1995686"/>
            <a:ext cx="2191056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4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251520" y="1131590"/>
            <a:ext cx="7992888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악성재고를 파악하여 생산관리를 하고자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부품재고가 많은 부품 순서대로 나열하라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06870C6D-1AF3-B5E4-C1FE-A39D8BC8A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96569"/>
            <a:ext cx="4779535" cy="1492787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9B58CAE-029B-6F61-0BF4-6C2417DE6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943213"/>
            <a:ext cx="2520280" cy="307680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92E1A0C7-1F42-B98E-DC7A-311096A4A9DA}"/>
              </a:ext>
            </a:extLst>
          </p:cNvPr>
          <p:cNvSpPr/>
          <p:nvPr/>
        </p:nvSpPr>
        <p:spPr>
          <a:xfrm rot="10800000" flipH="1">
            <a:off x="4558846" y="3315329"/>
            <a:ext cx="1008112" cy="961114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62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431032" y="987574"/>
            <a:ext cx="4392488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셀토스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차량에 적용된 부품들을 모두 표출하라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3BD7C49E-975C-200C-F483-AA7474E5D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84" y="1457169"/>
            <a:ext cx="5430008" cy="1114581"/>
          </a:xfrm>
          <a:prstGeom prst="rect">
            <a:avLst/>
          </a:prstGeom>
        </p:spPr>
      </p:pic>
      <p:sp>
        <p:nvSpPr>
          <p:cNvPr id="6" name="화살표: 굽음 5">
            <a:extLst>
              <a:ext uri="{FF2B5EF4-FFF2-40B4-BE49-F238E27FC236}">
                <a16:creationId xmlns:a16="http://schemas.microsoft.com/office/drawing/2014/main" id="{3B8952A0-C666-740C-5784-92CBD201583F}"/>
              </a:ext>
            </a:extLst>
          </p:cNvPr>
          <p:cNvSpPr/>
          <p:nvPr/>
        </p:nvSpPr>
        <p:spPr>
          <a:xfrm rot="10800000" flipH="1">
            <a:off x="4319464" y="2897329"/>
            <a:ext cx="1008112" cy="961114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04C9E37-C00A-2731-DAC3-1FB6E4935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31" y="2695322"/>
            <a:ext cx="2520280" cy="22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57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683568" y="1131590"/>
            <a:ext cx="4392488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재고가 부족한 부품을 더 생산하려고 한다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재고가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이하인 부품들의 정보를 표출하라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74ADA86F-23F5-F107-EE72-C7919BAF4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73070"/>
            <a:ext cx="5216413" cy="123656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518B483-129B-19A3-46AF-58EF7B30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64119"/>
            <a:ext cx="3493824" cy="1439879"/>
          </a:xfrm>
          <a:prstGeom prst="rect">
            <a:avLst/>
          </a:prstGeom>
        </p:spPr>
      </p:pic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24A7630F-2E3A-9947-50E1-7900EC22DFB6}"/>
              </a:ext>
            </a:extLst>
          </p:cNvPr>
          <p:cNvSpPr/>
          <p:nvPr/>
        </p:nvSpPr>
        <p:spPr>
          <a:xfrm rot="5400000">
            <a:off x="7236296" y="1773590"/>
            <a:ext cx="1008112" cy="1086192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531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772816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4140968" y="84355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예제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D8480C-EC3B-A8E2-D9E3-9C90918E2545}"/>
              </a:ext>
            </a:extLst>
          </p:cNvPr>
          <p:cNvSpPr txBox="1">
            <a:spLocks/>
          </p:cNvSpPr>
          <p:nvPr/>
        </p:nvSpPr>
        <p:spPr>
          <a:xfrm>
            <a:off x="683568" y="1131590"/>
            <a:ext cx="7992888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재고가 가장 많은 부품을 자동차 생산부서에 일부 제공하려고 한다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20000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원보다 큰 부품 중 재고수가 최대인 부품의 부품 종류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부품명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부품제조사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부품재고수를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검색하라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화살표: 굽음 7">
            <a:extLst>
              <a:ext uri="{FF2B5EF4-FFF2-40B4-BE49-F238E27FC236}">
                <a16:creationId xmlns:a16="http://schemas.microsoft.com/office/drawing/2014/main" id="{5E58466C-19DA-4BFB-7F81-BA272834DF6F}"/>
              </a:ext>
            </a:extLst>
          </p:cNvPr>
          <p:cNvSpPr/>
          <p:nvPr/>
        </p:nvSpPr>
        <p:spPr>
          <a:xfrm rot="10800000" flipH="1">
            <a:off x="3347864" y="3531353"/>
            <a:ext cx="1008112" cy="961114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09BFFC5-062C-1C2C-34DB-64C8BF9C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63425"/>
            <a:ext cx="3168352" cy="17372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96454B-7B8F-AF14-331B-6F2B00E6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75" y="3950046"/>
            <a:ext cx="4800425" cy="54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5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엔티티와 속성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395534" y="1491630"/>
            <a:ext cx="532757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대리점 엔티티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– 1 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부품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보유점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구분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계열과 상호가 복합키를 구성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시스템에서 부품을 제공함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계열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보유점주소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보유점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전화번호 정보를 저장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각 보유점은 구분됨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" name="그림 6" descr="텍스트, 폰트, 도표, 원이(가) 표시된 사진&#10;&#10;자동 생성된 설명">
            <a:extLst>
              <a:ext uri="{FF2B5EF4-FFF2-40B4-BE49-F238E27FC236}">
                <a16:creationId xmlns:a16="http://schemas.microsoft.com/office/drawing/2014/main" id="{0EE63117-70E0-B99C-2468-D1FCBEF0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75606"/>
            <a:ext cx="334374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2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556792" y="123478"/>
            <a:ext cx="9144000" cy="576064"/>
          </a:xfrm>
        </p:spPr>
        <p:txBody>
          <a:bodyPr/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420888" y="722428"/>
            <a:ext cx="9144000" cy="288032"/>
          </a:xfrm>
        </p:spPr>
        <p:txBody>
          <a:bodyPr/>
          <a:lstStyle/>
          <a:p>
            <a:pPr lv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엔티티와 속성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A1C9-4C1D-A135-B8D7-ED6CB86B1535}"/>
              </a:ext>
            </a:extLst>
          </p:cNvPr>
          <p:cNvSpPr txBox="1"/>
          <p:nvPr/>
        </p:nvSpPr>
        <p:spPr>
          <a:xfrm>
            <a:off x="395534" y="1059582"/>
            <a:ext cx="5177767" cy="353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대리점 엔티티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2(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부품보유점 정보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본래 대리점 엔티티로 부터 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정규화를 위해 분화된 테이블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계열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상호 복합키의 부분 함수 종속성 발생 위험 제거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보유점코드를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기본키로 가지며 계열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상호를 외래키로 가짐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 descr="텍스트, 폰트, 화이트, 디자인이(가) 표시된 사진">
            <a:extLst>
              <a:ext uri="{FF2B5EF4-FFF2-40B4-BE49-F238E27FC236}">
                <a16:creationId xmlns:a16="http://schemas.microsoft.com/office/drawing/2014/main" id="{08469AAE-6B71-A261-BB7D-0B4D195EA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458" y="1563639"/>
            <a:ext cx="148192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9645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2028</Words>
  <Application>Microsoft Office PowerPoint</Application>
  <PresentationFormat>화면 슬라이드 쇼(16:9)</PresentationFormat>
  <Paragraphs>668</Paragraphs>
  <Slides>75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75</vt:i4>
      </vt:variant>
    </vt:vector>
  </HeadingPairs>
  <TitlesOfParts>
    <vt:vector size="81" baseType="lpstr"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안의헌</cp:lastModifiedBy>
  <cp:revision>209</cp:revision>
  <dcterms:created xsi:type="dcterms:W3CDTF">2016-12-05T23:26:54Z</dcterms:created>
  <dcterms:modified xsi:type="dcterms:W3CDTF">2024-06-23T07:25:36Z</dcterms:modified>
</cp:coreProperties>
</file>